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7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5" r:id="rId15"/>
    <p:sldId id="27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4694" autoAdjust="0"/>
  </p:normalViewPr>
  <p:slideViewPr>
    <p:cSldViewPr snapToGrid="0" snapToObjects="1">
      <p:cViewPr varScale="1">
        <p:scale>
          <a:sx n="76" d="100"/>
          <a:sy n="76" d="100"/>
        </p:scale>
        <p:origin x="108" y="11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A55178-37E5-4A1A-978C-22E3D92C52F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A05CCB-CDE6-4217-B552-B95C5456797F}">
      <dgm:prSet/>
      <dgm:spPr/>
      <dgm:t>
        <a:bodyPr/>
        <a:lstStyle/>
        <a:p>
          <a:r>
            <a:rPr lang="en-US" dirty="0"/>
            <a:t>Miglioramenti nella seconda parte delle partite prese in esame.</a:t>
          </a:r>
        </a:p>
      </dgm:t>
    </dgm:pt>
    <dgm:pt modelId="{50584A0D-A8E4-45D7-A286-7A5FB0E8263C}" type="parTrans" cxnId="{0B70CC87-4D31-4F8E-A0DC-C02D5DE997DA}">
      <dgm:prSet/>
      <dgm:spPr/>
      <dgm:t>
        <a:bodyPr/>
        <a:lstStyle/>
        <a:p>
          <a:endParaRPr lang="en-US"/>
        </a:p>
      </dgm:t>
    </dgm:pt>
    <dgm:pt modelId="{30A2BD4F-3797-443D-B259-295198186B2B}" type="sibTrans" cxnId="{0B70CC87-4D31-4F8E-A0DC-C02D5DE997DA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75350E68-EE9C-4C1D-9953-004C63F6F6DD}">
      <dgm:prSet/>
      <dgm:spPr/>
      <dgm:t>
        <a:bodyPr/>
        <a:lstStyle/>
        <a:p>
          <a:r>
            <a:rPr lang="en-US" dirty="0"/>
            <a:t>Se hai più oro dell’altra squadra è molto probabile che tu vinca.</a:t>
          </a:r>
        </a:p>
      </dgm:t>
    </dgm:pt>
    <dgm:pt modelId="{221A07F8-7B05-4D6A-841F-3298C60C3E08}" type="parTrans" cxnId="{6770F4FD-2CBC-422F-8777-1EF3A7536B48}">
      <dgm:prSet/>
      <dgm:spPr/>
      <dgm:t>
        <a:bodyPr/>
        <a:lstStyle/>
        <a:p>
          <a:endParaRPr lang="en-US"/>
        </a:p>
      </dgm:t>
    </dgm:pt>
    <dgm:pt modelId="{877AF859-3B1B-4CF1-8258-5CAC7118E1A5}" type="sibTrans" cxnId="{6770F4FD-2CBC-422F-8777-1EF3A7536B48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87A43BE0-8A27-4CDF-9430-3D84D0858E28}">
      <dgm:prSet/>
      <dgm:spPr/>
      <dgm:t>
        <a:bodyPr/>
        <a:lstStyle/>
        <a:p>
          <a:r>
            <a:rPr lang="en-US" dirty="0"/>
            <a:t>Più si </a:t>
          </a:r>
          <a:r>
            <a:rPr lang="en-US" dirty="0" err="1"/>
            <a:t>gioca</a:t>
          </a:r>
          <a:r>
            <a:rPr lang="en-US" dirty="0"/>
            <a:t> con un campione più il win rate </a:t>
          </a:r>
          <a:r>
            <a:rPr lang="en-US" dirty="0" err="1"/>
            <a:t>si</a:t>
          </a:r>
          <a:r>
            <a:rPr lang="en-US" dirty="0"/>
            <a:t> va a stabilizzare tra il 40% e 60%.</a:t>
          </a:r>
        </a:p>
      </dgm:t>
    </dgm:pt>
    <dgm:pt modelId="{9204DB1D-3745-4A12-ADF6-00D439978556}" type="parTrans" cxnId="{781489E0-AB96-4D83-B907-A112C5E62F7B}">
      <dgm:prSet/>
      <dgm:spPr/>
      <dgm:t>
        <a:bodyPr/>
        <a:lstStyle/>
        <a:p>
          <a:endParaRPr lang="en-US"/>
        </a:p>
      </dgm:t>
    </dgm:pt>
    <dgm:pt modelId="{3233DD6E-0B2C-43FD-BACF-7692EA0270EA}" type="sibTrans" cxnId="{781489E0-AB96-4D83-B907-A112C5E62F7B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BC90D4DA-983B-40C3-8721-7B78F61D9664}" type="pres">
      <dgm:prSet presAssocID="{5AA55178-37E5-4A1A-978C-22E3D92C52FC}" presName="Name0" presStyleCnt="0">
        <dgm:presLayoutVars>
          <dgm:animLvl val="lvl"/>
          <dgm:resizeHandles val="exact"/>
        </dgm:presLayoutVars>
      </dgm:prSet>
      <dgm:spPr/>
    </dgm:pt>
    <dgm:pt modelId="{CF8EE825-6321-4F90-AB25-CE3142635C3A}" type="pres">
      <dgm:prSet presAssocID="{8DA05CCB-CDE6-4217-B552-B95C5456797F}" presName="compositeNode" presStyleCnt="0">
        <dgm:presLayoutVars>
          <dgm:bulletEnabled val="1"/>
        </dgm:presLayoutVars>
      </dgm:prSet>
      <dgm:spPr/>
    </dgm:pt>
    <dgm:pt modelId="{8D25CAAE-79C9-438D-B1BF-F0FB6D075ECB}" type="pres">
      <dgm:prSet presAssocID="{8DA05CCB-CDE6-4217-B552-B95C5456797F}" presName="bgRect" presStyleLbl="alignNode1" presStyleIdx="0" presStyleCnt="3"/>
      <dgm:spPr/>
    </dgm:pt>
    <dgm:pt modelId="{51B334F6-2269-4F07-970D-824576EB6889}" type="pres">
      <dgm:prSet presAssocID="{30A2BD4F-3797-443D-B259-295198186B2B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D9EC76D7-594E-48A9-BD6E-95895586E4F1}" type="pres">
      <dgm:prSet presAssocID="{8DA05CCB-CDE6-4217-B552-B95C5456797F}" presName="nodeRect" presStyleLbl="alignNode1" presStyleIdx="0" presStyleCnt="3">
        <dgm:presLayoutVars>
          <dgm:bulletEnabled val="1"/>
        </dgm:presLayoutVars>
      </dgm:prSet>
      <dgm:spPr/>
    </dgm:pt>
    <dgm:pt modelId="{55140686-21EF-4F95-96C9-65183B890BA8}" type="pres">
      <dgm:prSet presAssocID="{30A2BD4F-3797-443D-B259-295198186B2B}" presName="sibTrans" presStyleCnt="0"/>
      <dgm:spPr/>
    </dgm:pt>
    <dgm:pt modelId="{8FE3D481-EC46-4301-A62B-F1738190D010}" type="pres">
      <dgm:prSet presAssocID="{75350E68-EE9C-4C1D-9953-004C63F6F6DD}" presName="compositeNode" presStyleCnt="0">
        <dgm:presLayoutVars>
          <dgm:bulletEnabled val="1"/>
        </dgm:presLayoutVars>
      </dgm:prSet>
      <dgm:spPr/>
    </dgm:pt>
    <dgm:pt modelId="{A77EEA21-5EC1-45BC-86B0-4AA9CD0CD779}" type="pres">
      <dgm:prSet presAssocID="{75350E68-EE9C-4C1D-9953-004C63F6F6DD}" presName="bgRect" presStyleLbl="alignNode1" presStyleIdx="1" presStyleCnt="3"/>
      <dgm:spPr/>
    </dgm:pt>
    <dgm:pt modelId="{E9579CB2-27FA-459B-B48D-BD13CF023C10}" type="pres">
      <dgm:prSet presAssocID="{877AF859-3B1B-4CF1-8258-5CAC7118E1A5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A1847486-5804-435C-9022-DC00DDA5A5BC}" type="pres">
      <dgm:prSet presAssocID="{75350E68-EE9C-4C1D-9953-004C63F6F6DD}" presName="nodeRect" presStyleLbl="alignNode1" presStyleIdx="1" presStyleCnt="3">
        <dgm:presLayoutVars>
          <dgm:bulletEnabled val="1"/>
        </dgm:presLayoutVars>
      </dgm:prSet>
      <dgm:spPr/>
    </dgm:pt>
    <dgm:pt modelId="{55D58998-4AA8-48D1-9B3A-28974CD86A6F}" type="pres">
      <dgm:prSet presAssocID="{877AF859-3B1B-4CF1-8258-5CAC7118E1A5}" presName="sibTrans" presStyleCnt="0"/>
      <dgm:spPr/>
    </dgm:pt>
    <dgm:pt modelId="{8CE80C17-335F-429A-BF23-490618F2658E}" type="pres">
      <dgm:prSet presAssocID="{87A43BE0-8A27-4CDF-9430-3D84D0858E28}" presName="compositeNode" presStyleCnt="0">
        <dgm:presLayoutVars>
          <dgm:bulletEnabled val="1"/>
        </dgm:presLayoutVars>
      </dgm:prSet>
      <dgm:spPr/>
    </dgm:pt>
    <dgm:pt modelId="{D8F0A65D-14F6-4977-996B-44BC02EE8FF2}" type="pres">
      <dgm:prSet presAssocID="{87A43BE0-8A27-4CDF-9430-3D84D0858E28}" presName="bgRect" presStyleLbl="alignNode1" presStyleIdx="2" presStyleCnt="3"/>
      <dgm:spPr/>
    </dgm:pt>
    <dgm:pt modelId="{9A3E64B1-4C9C-4DD8-8907-869F3DC6DDB2}" type="pres">
      <dgm:prSet presAssocID="{3233DD6E-0B2C-43FD-BACF-7692EA0270EA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7C68D875-C67E-4E4B-B670-B0C54D132695}" type="pres">
      <dgm:prSet presAssocID="{87A43BE0-8A27-4CDF-9430-3D84D0858E2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CFF2F205-157D-4561-B5C0-7D2F3341D484}" type="presOf" srcId="{5AA55178-37E5-4A1A-978C-22E3D92C52FC}" destId="{BC90D4DA-983B-40C3-8721-7B78F61D9664}" srcOrd="0" destOrd="0" presId="urn:microsoft.com/office/officeart/2016/7/layout/LinearBlockProcessNumbered"/>
    <dgm:cxn modelId="{28D6382D-F9CE-4829-AC39-ECDBAD04705C}" type="presOf" srcId="{8DA05CCB-CDE6-4217-B552-B95C5456797F}" destId="{8D25CAAE-79C9-438D-B1BF-F0FB6D075ECB}" srcOrd="0" destOrd="0" presId="urn:microsoft.com/office/officeart/2016/7/layout/LinearBlockProcessNumbered"/>
    <dgm:cxn modelId="{697E2B54-C1EB-4248-A224-4BCEAB6A6AFD}" type="presOf" srcId="{87A43BE0-8A27-4CDF-9430-3D84D0858E28}" destId="{7C68D875-C67E-4E4B-B670-B0C54D132695}" srcOrd="1" destOrd="0" presId="urn:microsoft.com/office/officeart/2016/7/layout/LinearBlockProcessNumbered"/>
    <dgm:cxn modelId="{97FCB859-5206-4551-A454-FFDB2695337C}" type="presOf" srcId="{87A43BE0-8A27-4CDF-9430-3D84D0858E28}" destId="{D8F0A65D-14F6-4977-996B-44BC02EE8FF2}" srcOrd="0" destOrd="0" presId="urn:microsoft.com/office/officeart/2016/7/layout/LinearBlockProcessNumbered"/>
    <dgm:cxn modelId="{EC5D047F-380E-487F-AD8B-B66FFA40DFF8}" type="presOf" srcId="{75350E68-EE9C-4C1D-9953-004C63F6F6DD}" destId="{A1847486-5804-435C-9022-DC00DDA5A5BC}" srcOrd="1" destOrd="0" presId="urn:microsoft.com/office/officeart/2016/7/layout/LinearBlockProcessNumbered"/>
    <dgm:cxn modelId="{5944F180-3007-465C-92D3-36220078BBF8}" type="presOf" srcId="{877AF859-3B1B-4CF1-8258-5CAC7118E1A5}" destId="{E9579CB2-27FA-459B-B48D-BD13CF023C10}" srcOrd="0" destOrd="0" presId="urn:microsoft.com/office/officeart/2016/7/layout/LinearBlockProcessNumbered"/>
    <dgm:cxn modelId="{0B70CC87-4D31-4F8E-A0DC-C02D5DE997DA}" srcId="{5AA55178-37E5-4A1A-978C-22E3D92C52FC}" destId="{8DA05CCB-CDE6-4217-B552-B95C5456797F}" srcOrd="0" destOrd="0" parTransId="{50584A0D-A8E4-45D7-A286-7A5FB0E8263C}" sibTransId="{30A2BD4F-3797-443D-B259-295198186B2B}"/>
    <dgm:cxn modelId="{79A42197-FC6E-49DF-A4D8-FF728C860109}" type="presOf" srcId="{3233DD6E-0B2C-43FD-BACF-7692EA0270EA}" destId="{9A3E64B1-4C9C-4DD8-8907-869F3DC6DDB2}" srcOrd="0" destOrd="0" presId="urn:microsoft.com/office/officeart/2016/7/layout/LinearBlockProcessNumbered"/>
    <dgm:cxn modelId="{82919F99-7EC4-43B7-AA25-D73841ABD869}" type="presOf" srcId="{8DA05CCB-CDE6-4217-B552-B95C5456797F}" destId="{D9EC76D7-594E-48A9-BD6E-95895586E4F1}" srcOrd="1" destOrd="0" presId="urn:microsoft.com/office/officeart/2016/7/layout/LinearBlockProcessNumbered"/>
    <dgm:cxn modelId="{6DF8DFAA-DB2F-49B0-89AA-B497947A8DEC}" type="presOf" srcId="{75350E68-EE9C-4C1D-9953-004C63F6F6DD}" destId="{A77EEA21-5EC1-45BC-86B0-4AA9CD0CD779}" srcOrd="0" destOrd="0" presId="urn:microsoft.com/office/officeart/2016/7/layout/LinearBlockProcessNumbered"/>
    <dgm:cxn modelId="{95A0D9CB-6022-4D58-91D1-83480E2F6F23}" type="presOf" srcId="{30A2BD4F-3797-443D-B259-295198186B2B}" destId="{51B334F6-2269-4F07-970D-824576EB6889}" srcOrd="0" destOrd="0" presId="urn:microsoft.com/office/officeart/2016/7/layout/LinearBlockProcessNumbered"/>
    <dgm:cxn modelId="{781489E0-AB96-4D83-B907-A112C5E62F7B}" srcId="{5AA55178-37E5-4A1A-978C-22E3D92C52FC}" destId="{87A43BE0-8A27-4CDF-9430-3D84D0858E28}" srcOrd="2" destOrd="0" parTransId="{9204DB1D-3745-4A12-ADF6-00D439978556}" sibTransId="{3233DD6E-0B2C-43FD-BACF-7692EA0270EA}"/>
    <dgm:cxn modelId="{6770F4FD-2CBC-422F-8777-1EF3A7536B48}" srcId="{5AA55178-37E5-4A1A-978C-22E3D92C52FC}" destId="{75350E68-EE9C-4C1D-9953-004C63F6F6DD}" srcOrd="1" destOrd="0" parTransId="{221A07F8-7B05-4D6A-841F-3298C60C3E08}" sibTransId="{877AF859-3B1B-4CF1-8258-5CAC7118E1A5}"/>
    <dgm:cxn modelId="{08BB1A59-E930-4D26-800A-57445BB261E9}" type="presParOf" srcId="{BC90D4DA-983B-40C3-8721-7B78F61D9664}" destId="{CF8EE825-6321-4F90-AB25-CE3142635C3A}" srcOrd="0" destOrd="0" presId="urn:microsoft.com/office/officeart/2016/7/layout/LinearBlockProcessNumbered"/>
    <dgm:cxn modelId="{C95CADDC-BA27-4B41-AAF0-0D7891BB0C30}" type="presParOf" srcId="{CF8EE825-6321-4F90-AB25-CE3142635C3A}" destId="{8D25CAAE-79C9-438D-B1BF-F0FB6D075ECB}" srcOrd="0" destOrd="0" presId="urn:microsoft.com/office/officeart/2016/7/layout/LinearBlockProcessNumbered"/>
    <dgm:cxn modelId="{E47B080C-372E-4E80-9A86-097DBF8EFAB2}" type="presParOf" srcId="{CF8EE825-6321-4F90-AB25-CE3142635C3A}" destId="{51B334F6-2269-4F07-970D-824576EB6889}" srcOrd="1" destOrd="0" presId="urn:microsoft.com/office/officeart/2016/7/layout/LinearBlockProcessNumbered"/>
    <dgm:cxn modelId="{B2CC00CB-D78C-4760-89B5-B638263B625D}" type="presParOf" srcId="{CF8EE825-6321-4F90-AB25-CE3142635C3A}" destId="{D9EC76D7-594E-48A9-BD6E-95895586E4F1}" srcOrd="2" destOrd="0" presId="urn:microsoft.com/office/officeart/2016/7/layout/LinearBlockProcessNumbered"/>
    <dgm:cxn modelId="{AB67C81B-AEDA-4819-B12B-DC0A204E16BF}" type="presParOf" srcId="{BC90D4DA-983B-40C3-8721-7B78F61D9664}" destId="{55140686-21EF-4F95-96C9-65183B890BA8}" srcOrd="1" destOrd="0" presId="urn:microsoft.com/office/officeart/2016/7/layout/LinearBlockProcessNumbered"/>
    <dgm:cxn modelId="{A082203C-FE38-4912-82DC-69751435FD11}" type="presParOf" srcId="{BC90D4DA-983B-40C3-8721-7B78F61D9664}" destId="{8FE3D481-EC46-4301-A62B-F1738190D010}" srcOrd="2" destOrd="0" presId="urn:microsoft.com/office/officeart/2016/7/layout/LinearBlockProcessNumbered"/>
    <dgm:cxn modelId="{43CBAD8F-87B5-4B01-843D-ABE2D6DBB3B3}" type="presParOf" srcId="{8FE3D481-EC46-4301-A62B-F1738190D010}" destId="{A77EEA21-5EC1-45BC-86B0-4AA9CD0CD779}" srcOrd="0" destOrd="0" presId="urn:microsoft.com/office/officeart/2016/7/layout/LinearBlockProcessNumbered"/>
    <dgm:cxn modelId="{05755390-A89E-48EE-BD69-227A402837B1}" type="presParOf" srcId="{8FE3D481-EC46-4301-A62B-F1738190D010}" destId="{E9579CB2-27FA-459B-B48D-BD13CF023C10}" srcOrd="1" destOrd="0" presId="urn:microsoft.com/office/officeart/2016/7/layout/LinearBlockProcessNumbered"/>
    <dgm:cxn modelId="{A1646B00-0916-43FB-8265-B9C8171AFD7B}" type="presParOf" srcId="{8FE3D481-EC46-4301-A62B-F1738190D010}" destId="{A1847486-5804-435C-9022-DC00DDA5A5BC}" srcOrd="2" destOrd="0" presId="urn:microsoft.com/office/officeart/2016/7/layout/LinearBlockProcessNumbered"/>
    <dgm:cxn modelId="{3342AAED-C3A0-44CB-843B-0AE79630AEB4}" type="presParOf" srcId="{BC90D4DA-983B-40C3-8721-7B78F61D9664}" destId="{55D58998-4AA8-48D1-9B3A-28974CD86A6F}" srcOrd="3" destOrd="0" presId="urn:microsoft.com/office/officeart/2016/7/layout/LinearBlockProcessNumbered"/>
    <dgm:cxn modelId="{72479919-6E13-421F-82ED-74B50FA64BB9}" type="presParOf" srcId="{BC90D4DA-983B-40C3-8721-7B78F61D9664}" destId="{8CE80C17-335F-429A-BF23-490618F2658E}" srcOrd="4" destOrd="0" presId="urn:microsoft.com/office/officeart/2016/7/layout/LinearBlockProcessNumbered"/>
    <dgm:cxn modelId="{76E94403-8D01-4271-A682-B1D7F2774AC1}" type="presParOf" srcId="{8CE80C17-335F-429A-BF23-490618F2658E}" destId="{D8F0A65D-14F6-4977-996B-44BC02EE8FF2}" srcOrd="0" destOrd="0" presId="urn:microsoft.com/office/officeart/2016/7/layout/LinearBlockProcessNumbered"/>
    <dgm:cxn modelId="{C00AA99E-60FD-432D-B27A-654FA3A80769}" type="presParOf" srcId="{8CE80C17-335F-429A-BF23-490618F2658E}" destId="{9A3E64B1-4C9C-4DD8-8907-869F3DC6DDB2}" srcOrd="1" destOrd="0" presId="urn:microsoft.com/office/officeart/2016/7/layout/LinearBlockProcessNumbered"/>
    <dgm:cxn modelId="{11C51F17-741E-423B-B96D-A3F11EBD222D}" type="presParOf" srcId="{8CE80C17-335F-429A-BF23-490618F2658E}" destId="{7C68D875-C67E-4E4B-B670-B0C54D13269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5CAAE-79C9-438D-B1BF-F0FB6D075ECB}">
      <dsp:nvSpPr>
        <dsp:cNvPr id="0" name=""/>
        <dsp:cNvSpPr/>
      </dsp:nvSpPr>
      <dsp:spPr>
        <a:xfrm>
          <a:off x="640" y="16367"/>
          <a:ext cx="2593224" cy="31118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0" rIns="25615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Miglioramenti nella seconda parte delle partite prese in esame.</a:t>
          </a:r>
        </a:p>
      </dsp:txBody>
      <dsp:txXfrm>
        <a:off x="640" y="1261115"/>
        <a:ext cx="2593224" cy="1867121"/>
      </dsp:txXfrm>
    </dsp:sp>
    <dsp:sp modelId="{51B334F6-2269-4F07-970D-824576EB6889}">
      <dsp:nvSpPr>
        <dsp:cNvPr id="0" name=""/>
        <dsp:cNvSpPr/>
      </dsp:nvSpPr>
      <dsp:spPr>
        <a:xfrm>
          <a:off x="640" y="16367"/>
          <a:ext cx="2593224" cy="12447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165100" rIns="256153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01</a:t>
          </a:r>
          <a:endParaRPr lang="en-US" sz="6500" kern="1200" dirty="0"/>
        </a:p>
      </dsp:txBody>
      <dsp:txXfrm>
        <a:off x="640" y="16367"/>
        <a:ext cx="2593224" cy="1244747"/>
      </dsp:txXfrm>
    </dsp:sp>
    <dsp:sp modelId="{A77EEA21-5EC1-45BC-86B0-4AA9CD0CD779}">
      <dsp:nvSpPr>
        <dsp:cNvPr id="0" name=""/>
        <dsp:cNvSpPr/>
      </dsp:nvSpPr>
      <dsp:spPr>
        <a:xfrm>
          <a:off x="2801323" y="16367"/>
          <a:ext cx="2593224" cy="31118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0" rIns="25615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 hai più oro dell’altra squadra è molto probabile che tu vinca.</a:t>
          </a:r>
        </a:p>
      </dsp:txBody>
      <dsp:txXfrm>
        <a:off x="2801323" y="1261115"/>
        <a:ext cx="2593224" cy="1867121"/>
      </dsp:txXfrm>
    </dsp:sp>
    <dsp:sp modelId="{E9579CB2-27FA-459B-B48D-BD13CF023C10}">
      <dsp:nvSpPr>
        <dsp:cNvPr id="0" name=""/>
        <dsp:cNvSpPr/>
      </dsp:nvSpPr>
      <dsp:spPr>
        <a:xfrm>
          <a:off x="2801323" y="16367"/>
          <a:ext cx="2593224" cy="12447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165100" rIns="256153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02</a:t>
          </a:r>
          <a:endParaRPr lang="en-US" sz="6500" kern="1200" dirty="0"/>
        </a:p>
      </dsp:txBody>
      <dsp:txXfrm>
        <a:off x="2801323" y="16367"/>
        <a:ext cx="2593224" cy="1244747"/>
      </dsp:txXfrm>
    </dsp:sp>
    <dsp:sp modelId="{D8F0A65D-14F6-4977-996B-44BC02EE8FF2}">
      <dsp:nvSpPr>
        <dsp:cNvPr id="0" name=""/>
        <dsp:cNvSpPr/>
      </dsp:nvSpPr>
      <dsp:spPr>
        <a:xfrm>
          <a:off x="5602005" y="16367"/>
          <a:ext cx="2593224" cy="31118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0" rIns="25615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Più si </a:t>
          </a:r>
          <a:r>
            <a:rPr lang="en-US" sz="2200" kern="1200" dirty="0" err="1"/>
            <a:t>gioca</a:t>
          </a:r>
          <a:r>
            <a:rPr lang="en-US" sz="2200" kern="1200" dirty="0"/>
            <a:t> con un campione più il win rate </a:t>
          </a:r>
          <a:r>
            <a:rPr lang="en-US" sz="2200" kern="1200" dirty="0" err="1"/>
            <a:t>si</a:t>
          </a:r>
          <a:r>
            <a:rPr lang="en-US" sz="2200" kern="1200" dirty="0"/>
            <a:t> va a stabilizzare tra il 40% e 60%.</a:t>
          </a:r>
        </a:p>
      </dsp:txBody>
      <dsp:txXfrm>
        <a:off x="5602005" y="1261115"/>
        <a:ext cx="2593224" cy="1867121"/>
      </dsp:txXfrm>
    </dsp:sp>
    <dsp:sp modelId="{9A3E64B1-4C9C-4DD8-8907-869F3DC6DDB2}">
      <dsp:nvSpPr>
        <dsp:cNvPr id="0" name=""/>
        <dsp:cNvSpPr/>
      </dsp:nvSpPr>
      <dsp:spPr>
        <a:xfrm>
          <a:off x="5602005" y="16367"/>
          <a:ext cx="2593224" cy="12447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165100" rIns="256153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03</a:t>
          </a:r>
          <a:endParaRPr lang="en-US" sz="6500" kern="1200" dirty="0"/>
        </a:p>
      </dsp:txBody>
      <dsp:txXfrm>
        <a:off x="5602005" y="16367"/>
        <a:ext cx="2593224" cy="1244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7019"/>
            <a:ext cx="9143998" cy="328059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31539" y="-2948881"/>
            <a:ext cx="3280918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02522" y="-2777901"/>
            <a:ext cx="3280596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17017"/>
            <a:ext cx="6406863" cy="3280594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774039"/>
            <a:ext cx="3742610" cy="3329347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118" y="551329"/>
            <a:ext cx="7540322" cy="2196353"/>
          </a:xfrm>
        </p:spPr>
        <p:txBody>
          <a:bodyPr anchor="b">
            <a:normAutofit/>
          </a:bodyPr>
          <a:lstStyle/>
          <a:p>
            <a:pPr marL="0" lvl="0" indent="0" algn="l">
              <a:buNone/>
            </a:pPr>
            <a:r>
              <a:rPr lang="it-IT" sz="3600" dirty="0">
                <a:solidFill>
                  <a:srgbClr val="FFFFFF"/>
                </a:solidFill>
              </a:rPr>
              <a:t>Capellari Michele Fondamenti di Scienza dei Dati e Laboratorio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011" y="3653118"/>
            <a:ext cx="7504463" cy="1093693"/>
          </a:xfrm>
        </p:spPr>
        <p:txBody>
          <a:bodyPr anchor="ctr"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br>
              <a:rPr dirty="0"/>
            </a:br>
            <a:br>
              <a:rPr dirty="0"/>
            </a:br>
            <a:endParaRPr lang="it-I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698" y="4835127"/>
            <a:ext cx="2057400" cy="273844"/>
          </a:xfrm>
        </p:spPr>
        <p:txBody>
          <a:bodyPr>
            <a:normAutofit/>
          </a:bodyPr>
          <a:lstStyle/>
          <a:p>
            <a:pPr marL="0" lvl="0" indent="0" algn="r">
              <a:spcAft>
                <a:spcPts val="600"/>
              </a:spcAft>
              <a:buNone/>
            </a:pPr>
            <a:r>
              <a:rPr lang="it-IT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26/06/2023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Kill Participation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9374" y="293124"/>
            <a:ext cx="2425189" cy="6552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13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 kill participation determina quanto sono stato influente nella partita</a:t>
            </a:r>
          </a:p>
        </p:txBody>
      </p:sp>
      <p:pic>
        <p:nvPicPr>
          <p:cNvPr id="3" name="Picture 1" descr="markdown_files/figure-pptx/KillParticipation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85049" y="1474719"/>
            <a:ext cx="4173899" cy="33391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Andamento di una giornata</a:t>
            </a:r>
          </a:p>
        </p:txBody>
      </p:sp>
      <p:pic>
        <p:nvPicPr>
          <p:cNvPr id="3" name="Picture 1" descr="markdown_files/figure-pptx/VittorieAGiornata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6821" y="404025"/>
            <a:ext cx="5419311" cy="43354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87" y="374547"/>
            <a:ext cx="4447066" cy="12301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Confronto Oro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287" y="1817865"/>
            <a:ext cx="4707239" cy="2639835"/>
          </a:xfrm>
        </p:spPr>
        <p:txBody>
          <a:bodyPr vert="horz" lIns="91440" tIns="45720" rIns="91440" bIns="45720" rtlCol="0">
            <a:normAutofit/>
          </a:bodyPr>
          <a:lstStyle/>
          <a:p>
            <a:pPr lvl="0" defTabSz="914400">
              <a:lnSpc>
                <a:spcPct val="90000"/>
              </a:lnSpc>
            </a:pPr>
            <a:r>
              <a:rPr lang="en-US" sz="1500" dirty="0"/>
              <a:t>Confronto l’oro ottenuto dalla mia squadra con </a:t>
            </a:r>
            <a:r>
              <a:rPr lang="it-IT" sz="1500" noProof="1"/>
              <a:t>l’oro</a:t>
            </a:r>
            <a:r>
              <a:rPr lang="en-US" sz="1500" dirty="0"/>
              <a:t> </a:t>
            </a:r>
            <a:r>
              <a:rPr lang="it-IT" sz="1500" noProof="1"/>
              <a:t>ottenuto</a:t>
            </a:r>
            <a:r>
              <a:rPr lang="en-US" sz="1500" dirty="0"/>
              <a:t> </a:t>
            </a:r>
            <a:r>
              <a:rPr lang="en-US" sz="1500" noProof="1"/>
              <a:t>dell’altra</a:t>
            </a:r>
            <a:r>
              <a:rPr lang="en-US" sz="1500" dirty="0"/>
              <a:t> squadra.</a:t>
            </a:r>
          </a:p>
          <a:p>
            <a:pPr lvl="0" defTabSz="914400">
              <a:lnSpc>
                <a:spcPct val="90000"/>
              </a:lnSpc>
            </a:pPr>
            <a:r>
              <a:rPr lang="en-US" sz="1500" dirty="0"/>
              <a:t>
   TipoDiVittoria                       </a:t>
            </a:r>
            <a:r>
              <a:rPr lang="it-IT" sz="1500" dirty="0"/>
              <a:t>Vittorie</a:t>
            </a:r>
            <a:r>
              <a:rPr lang="en-US" sz="1500" dirty="0"/>
              <a:t>/</a:t>
            </a:r>
            <a:r>
              <a:rPr lang="it-IT" sz="1500" dirty="0"/>
              <a:t>Sconfitte</a:t>
            </a:r>
            <a:r>
              <a:rPr lang="en-US" sz="1500" dirty="0"/>
              <a:t>   WinRate
1 Sconfitta Oro&lt;Avversario                105                  45.9 
2 Vittoria Oro&lt;Avversario                       3                  1.31</a:t>
            </a:r>
          </a:p>
          <a:p>
            <a:pPr lvl="0" defTabSz="914400">
              <a:lnSpc>
                <a:spcPct val="90000"/>
              </a:lnSpc>
            </a:pPr>
            <a:r>
              <a:rPr lang="en-US" sz="1500" dirty="0"/>
              <a:t>3 Vittoria Oro&gt;Avversario                   121                 52.8 </a:t>
            </a:r>
          </a:p>
        </p:txBody>
      </p:sp>
      <p:pic>
        <p:nvPicPr>
          <p:cNvPr id="3" name="Picture 1" descr="markdown_files/figure-pptx/Oro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09129" y="1401856"/>
            <a:ext cx="2823882" cy="2259105"/>
          </a:xfrm>
          <a:prstGeom prst="rect">
            <a:avLst/>
          </a:prstGeom>
          <a:noFill/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804587"/>
            <a:ext cx="9143998" cy="34633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4804586"/>
            <a:ext cx="3057523" cy="3482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1" y="1229052"/>
            <a:ext cx="1850390" cy="506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LP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031" y="2060674"/>
            <a:ext cx="2189804" cy="553039"/>
          </a:xfrm>
        </p:spPr>
        <p:txBody>
          <a:bodyPr vert="horz" lIns="91440" tIns="45720" rIns="91440" bIns="45720" rtlCol="0" anchor="b">
            <a:no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Andamento degli LP nell’arco delle partite</a:t>
            </a:r>
          </a:p>
        </p:txBody>
      </p:sp>
      <p:pic>
        <p:nvPicPr>
          <p:cNvPr id="6" name="Picture 1" descr="markdown_files/figure-pptx/Lp-1.png">
            <a:extLst>
              <a:ext uri="{FF2B5EF4-FFF2-40B4-BE49-F238E27FC236}">
                <a16:creationId xmlns:a16="http://schemas.microsoft.com/office/drawing/2014/main" id="{C964F7B1-F8F5-A463-070A-D8BADA9FB59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81084" y="417112"/>
            <a:ext cx="5472438" cy="409232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1" y="1229052"/>
            <a:ext cx="1850390" cy="506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LP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031" y="2060674"/>
            <a:ext cx="2189804" cy="84185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Osserviamo gli lp persi e guadagnati in 2 parti del grafico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BB7B2-F54F-F128-E393-BF0AB99A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382" y="817417"/>
            <a:ext cx="2557236" cy="2273987"/>
          </a:xfrm>
        </p:spPr>
        <p:txBody>
          <a:bodyPr>
            <a:noAutofit/>
          </a:bodyPr>
          <a:lstStyle/>
          <a:p>
            <a:pPr lvl="0" indent="0">
              <a:spcBef>
                <a:spcPts val="0"/>
              </a:spcBef>
              <a:buNone/>
            </a:pPr>
            <a:r>
              <a:rPr lang="it-IT" sz="1800" dirty="0">
                <a:latin typeface="Calibri (Corpo)"/>
              </a:rPr>
              <a:t>Partite    LP a </a:t>
            </a:r>
            <a:r>
              <a:rPr lang="it-IT" sz="1800" noProof="1">
                <a:latin typeface="Calibri (Corpo)"/>
              </a:rPr>
              <a:t>Partit</a:t>
            </a:r>
            <a:r>
              <a:rPr lang="it-IT" sz="1800" dirty="0">
                <a:latin typeface="Calibri (Corpo)"/>
              </a:rPr>
              <a:t>a
  56          	18
  57            -22
  58            -25
  59          	19
  60          	17
  61          	18
  62            -29
  63            -25
  64            -26
  65            -28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310ADB-A806-432E-0140-F94A343BD2F1}"/>
              </a:ext>
            </a:extLst>
          </p:cNvPr>
          <p:cNvSpPr txBox="1"/>
          <p:nvPr/>
        </p:nvSpPr>
        <p:spPr>
          <a:xfrm>
            <a:off x="6129563" y="817417"/>
            <a:ext cx="2449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 (Corpo)"/>
              </a:rPr>
              <a:t>Partite    LP a Partita
    94         	    26
    95        	   -22
    96        	   -26
    97        	   -23
    98         	     27
    99         	     27
   100           -26
   101           -25
   102             26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AF09952-27CE-B452-7E05-44CD5542A4BB}"/>
              </a:ext>
            </a:extLst>
          </p:cNvPr>
          <p:cNvCxnSpPr>
            <a:cxnSpLocks/>
          </p:cNvCxnSpPr>
          <p:nvPr/>
        </p:nvCxnSpPr>
        <p:spPr>
          <a:xfrm>
            <a:off x="5915891" y="359034"/>
            <a:ext cx="0" cy="43376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641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it-IT" sz="3000" dirty="0">
                <a:solidFill>
                  <a:srgbClr val="FFFFFF"/>
                </a:solidFill>
              </a:rPr>
              <a:t>CONCLUSIONI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CAD1F3-1822-F901-BB9D-1DAA6BBB59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732044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13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9272" cy="1182334"/>
            <a:chOff x="0" y="0"/>
            <a:chExt cx="12192002" cy="15764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8" y="239485"/>
            <a:ext cx="7108033" cy="772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LEAGUE OF LEGENDS</a:t>
            </a:r>
          </a:p>
        </p:txBody>
      </p:sp>
      <p:pic>
        <p:nvPicPr>
          <p:cNvPr id="3" name="Picture 1" descr="images/Mappa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978" y="1330614"/>
            <a:ext cx="4287803" cy="2422608"/>
          </a:xfrm>
          <a:prstGeom prst="rect">
            <a:avLst/>
          </a:prstGeom>
          <a:noFill/>
        </p:spPr>
      </p:pic>
      <p:pic>
        <p:nvPicPr>
          <p:cNvPr id="5" name="Immagine 4" descr="Immagine che contiene testo, Carattere, tipografia, Elementi grafici&#10;&#10;Descrizione generata automaticamente">
            <a:extLst>
              <a:ext uri="{FF2B5EF4-FFF2-40B4-BE49-F238E27FC236}">
                <a16:creationId xmlns:a16="http://schemas.microsoft.com/office/drawing/2014/main" id="{40C285D7-68C0-3946-F40F-05D3A258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833" y="61498"/>
            <a:ext cx="1847022" cy="1038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698" y="3802759"/>
            <a:ext cx="7122320" cy="1038950"/>
          </a:xfrm>
        </p:spPr>
        <p:txBody>
          <a:bodyPr vert="horz" lIns="91440" tIns="45720" rIns="91440" bIns="45720" rtlCol="0">
            <a:normAutofit/>
          </a:bodyPr>
          <a:lstStyle/>
          <a:p>
            <a:pPr lvl="0" defTabSz="914400">
              <a:lnSpc>
                <a:spcPct val="90000"/>
              </a:lnSpc>
            </a:pPr>
            <a:r>
              <a:rPr lang="en-US" sz="1200" dirty="0"/>
              <a:t>La mia analisi sarà fatta su un videogioco chiamato league of legends, l’ho fatto perchè ci gioco praticamente ogni giorno, mi piace giocarci e si possono ricavare tanti dati interessanti.</a:t>
            </a:r>
          </a:p>
          <a:p>
            <a:pPr lvl="0" defTabSz="914400">
              <a:lnSpc>
                <a:spcPct val="90000"/>
              </a:lnSpc>
            </a:pPr>
            <a:r>
              <a:rPr lang="en-US" sz="1200" dirty="0"/>
              <a:t>Ma prima di iniziare a vedere l’analisi devo spiegare che cos’è league of legends.</a:t>
            </a:r>
          </a:p>
          <a:p>
            <a:pPr lvl="0" defTabSz="914400">
              <a:lnSpc>
                <a:spcPct val="90000"/>
              </a:lnSpc>
            </a:pPr>
            <a:r>
              <a:rPr lang="en-US" sz="1200" dirty="0"/>
              <a:t>League of legends (“lol” abbreviato) è un gioco in cui si gioca 5vs5 su una mappa e l’obiettivo è distruggere la base nemica.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1" descr="images/Minion%20under%20tower.png">
            <a:extLst>
              <a:ext uri="{FF2B5EF4-FFF2-40B4-BE49-F238E27FC236}">
                <a16:creationId xmlns:a16="http://schemas.microsoft.com/office/drawing/2014/main" id="{70FDFFA3-2AF5-A6D3-9A4E-1C59D1E0BA5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5122" r="-2" b="-2"/>
          <a:stretch/>
        </p:blipFill>
        <p:spPr bwMode="auto">
          <a:xfrm>
            <a:off x="4216674" y="10"/>
            <a:ext cx="4927327" cy="281304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</p:spPr>
      </p:pic>
      <p:pic>
        <p:nvPicPr>
          <p:cNvPr id="3" name="Picture 1" descr="images/minions.jpg">
            <a:extLst>
              <a:ext uri="{FF2B5EF4-FFF2-40B4-BE49-F238E27FC236}">
                <a16:creationId xmlns:a16="http://schemas.microsoft.com/office/drawing/2014/main" id="{D96774F7-31B3-2F4E-8904-BBB4C3396BE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22844" r="2" b="29001"/>
          <a:stretch/>
        </p:blipFill>
        <p:spPr bwMode="auto">
          <a:xfrm>
            <a:off x="3136508" y="2915920"/>
            <a:ext cx="6007493" cy="2227580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</p:spPr>
      </p:pic>
      <p:pic>
        <p:nvPicPr>
          <p:cNvPr id="2" name="Picture 1" descr="images/towers.jpg"/>
          <p:cNvPicPr>
            <a:picLocks noGrp="1" noChangeAspect="1"/>
          </p:cNvPicPr>
          <p:nvPr/>
        </p:nvPicPr>
        <p:blipFill rotWithShape="1">
          <a:blip r:embed="rId4"/>
          <a:srcRect l="33106" r="5353"/>
          <a:stretch/>
        </p:blipFill>
        <p:spPr bwMode="auto">
          <a:xfrm>
            <a:off x="20" y="10"/>
            <a:ext cx="5627313" cy="51434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581" y="691286"/>
            <a:ext cx="3872267" cy="19769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CAMPIONI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3016660"/>
            <a:ext cx="9144000" cy="212684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3016665"/>
            <a:ext cx="6115048" cy="2126835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016664"/>
            <a:ext cx="9190104" cy="2126836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581" y="3405947"/>
            <a:ext cx="3497218" cy="10462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questo gioco possiamo scegliere più di 150 personaggi (campioni) differenti.</a:t>
            </a:r>
          </a:p>
        </p:txBody>
      </p:sp>
      <p:pic>
        <p:nvPicPr>
          <p:cNvPr id="3" name="Picture 1" descr="images/Campioni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14799" y="1161934"/>
            <a:ext cx="4687897" cy="2484584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800597"/>
            <a:ext cx="9143998" cy="3429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375" y="367131"/>
            <a:ext cx="4316172" cy="1250676"/>
          </a:xfrm>
        </p:spPr>
        <p:txBody>
          <a:bodyPr anchor="b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it-IT" sz="2800" dirty="0"/>
              <a:t>Le domande che mi sono posto sono per fare questa analisi sono:</a:t>
            </a:r>
          </a:p>
        </p:txBody>
      </p:sp>
      <p:pic>
        <p:nvPicPr>
          <p:cNvPr id="19" name="Immagine 18" descr="Immagine che contiene schermata, arte, Policromia, luce&#10;&#10;Descrizione generata automaticamente">
            <a:extLst>
              <a:ext uri="{FF2B5EF4-FFF2-40B4-BE49-F238E27FC236}">
                <a16:creationId xmlns:a16="http://schemas.microsoft.com/office/drawing/2014/main" id="{912BB4D8-49C6-230D-A05C-2D5240710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97" y="1032029"/>
            <a:ext cx="2652807" cy="26528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376" y="1804420"/>
            <a:ext cx="4316172" cy="2398098"/>
          </a:xfrm>
        </p:spPr>
        <p:txBody>
          <a:bodyPr anchor="t">
            <a:normAutofit/>
          </a:bodyPr>
          <a:lstStyle/>
          <a:p>
            <a:r>
              <a:rPr lang="it-IT" sz="1600" dirty="0"/>
              <a:t>Qual è la percentuale di vittorie e sconfitte sulle partite totali?</a:t>
            </a:r>
          </a:p>
          <a:p>
            <a:r>
              <a:rPr lang="it-IT" sz="1600" dirty="0"/>
              <a:t>Con quali campioni vinco di più?</a:t>
            </a:r>
          </a:p>
          <a:p>
            <a:r>
              <a:rPr lang="it-IT" sz="1600" dirty="0"/>
              <a:t>Quanto influisco nella partita?</a:t>
            </a:r>
          </a:p>
          <a:p>
            <a:r>
              <a:rPr lang="it-IT" sz="1600" dirty="0"/>
              <a:t>Quante partite vinco al giorno rispetto al totale della giornata?</a:t>
            </a:r>
          </a:p>
          <a:p>
            <a:r>
              <a:rPr lang="it-IT" sz="1600" dirty="0"/>
              <a:t>Com’è l’andamento degli “lp”?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800599"/>
            <a:ext cx="9144000" cy="342580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800599"/>
            <a:ext cx="6115048" cy="342579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125"/>
            <a:ext cx="9143999" cy="51435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476" y="-1125"/>
            <a:ext cx="6089949" cy="5143500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32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954" y="-2250"/>
            <a:ext cx="9150948" cy="5144625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8902" y="0"/>
            <a:ext cx="8788573" cy="51435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8115-164F-AD77-7C96-F3996CA5827E}"/>
              </a:ext>
            </a:extLst>
          </p:cNvPr>
          <p:cNvSpPr txBox="1">
            <a:spLocks/>
          </p:cNvSpPr>
          <p:nvPr/>
        </p:nvSpPr>
        <p:spPr>
          <a:xfrm>
            <a:off x="3284196" y="116746"/>
            <a:ext cx="2227307" cy="7293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166255"/>
            <a:ext cx="9152864" cy="29761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1" descr="images/partita.jpg">
            <a:extLst>
              <a:ext uri="{FF2B5EF4-FFF2-40B4-BE49-F238E27FC236}">
                <a16:creationId xmlns:a16="http://schemas.microsoft.com/office/drawing/2014/main" id="{6A6CF55F-1B87-234C-58E1-C15C0F55922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8833" y="908441"/>
            <a:ext cx="4869654" cy="1837590"/>
          </a:xfrm>
          <a:prstGeom prst="rect">
            <a:avLst/>
          </a:prstGeom>
          <a:noFill/>
        </p:spPr>
      </p:pic>
      <p:pic>
        <p:nvPicPr>
          <p:cNvPr id="3" name="Picture 1" descr="images/personale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18833" y="2911488"/>
            <a:ext cx="4869654" cy="19356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87" y="374547"/>
            <a:ext cx="4447066" cy="1230135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it-IT" sz="3000" b="1" dirty="0"/>
              <a:t>Win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058" y="1814187"/>
            <a:ext cx="3644399" cy="263983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it-IT" sz="1500" dirty="0"/>
              <a:t>Il win rate totale di tutte le partite:</a:t>
            </a:r>
          </a:p>
          <a:p>
            <a:pPr marL="0" lvl="0" indent="0">
              <a:buNone/>
            </a:pPr>
            <a:endParaRPr lang="it-IT" sz="1500" dirty="0">
              <a:latin typeface="Courier"/>
            </a:endParaRPr>
          </a:p>
          <a:p>
            <a:pPr marL="0" lvl="0" indent="0">
              <a:buNone/>
            </a:pPr>
            <a:r>
              <a:rPr lang="it-IT" sz="1500" dirty="0">
                <a:latin typeface="Calibri (Corpo)"/>
              </a:rPr>
              <a:t>    Risultato  Vittorie/Sconfitte   WinRate
1  L                            105    		   45.9
2  V                           124    		   54.1</a:t>
            </a:r>
          </a:p>
        </p:txBody>
      </p:sp>
      <p:pic>
        <p:nvPicPr>
          <p:cNvPr id="24" name="Graphic 23" descr="Trofeo">
            <a:extLst>
              <a:ext uri="{FF2B5EF4-FFF2-40B4-BE49-F238E27FC236}">
                <a16:creationId xmlns:a16="http://schemas.microsoft.com/office/drawing/2014/main" id="{2C0C31C4-0169-06F0-1DCC-39183C9EE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9129" y="1119468"/>
            <a:ext cx="2823882" cy="28238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804587"/>
            <a:ext cx="9143998" cy="34633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4804586"/>
            <a:ext cx="3057523" cy="3482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69"/>
            <a:ext cx="9143999" cy="118196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26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4" y="-3980833"/>
            <a:ext cx="1182335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739"/>
            <a:ext cx="3227567" cy="1181596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264870"/>
            <a:ext cx="5318475" cy="673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Win Rate Campioni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8630" y="290418"/>
            <a:ext cx="2468879" cy="622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1200" dirty="0">
                <a:solidFill>
                  <a:srgbClr val="FFFFFF"/>
                </a:solidFill>
              </a:rPr>
              <a:t>Qui possiamo vedere i campioni più usati e il win rate con ognuno di essi:</a:t>
            </a:r>
          </a:p>
        </p:txBody>
      </p:sp>
      <p:pic>
        <p:nvPicPr>
          <p:cNvPr id="5" name="Picture 1" descr="markdown_files/figure-pptx/WinRateCampioni-1.png">
            <a:extLst>
              <a:ext uri="{FF2B5EF4-FFF2-40B4-BE49-F238E27FC236}">
                <a16:creationId xmlns:a16="http://schemas.microsoft.com/office/drawing/2014/main" id="{58A5D10C-54C6-C074-23B2-3BC075C04FB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61323" y="1636069"/>
            <a:ext cx="3747784" cy="2998228"/>
          </a:xfrm>
          <a:prstGeom prst="rect">
            <a:avLst/>
          </a:prstGeom>
          <a:noFill/>
        </p:spPr>
      </p:pic>
      <p:pic>
        <p:nvPicPr>
          <p:cNvPr id="3" name="Picture 1" descr="markdown_files/figure-pptx/CampioniUsati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0191" y="1635924"/>
            <a:ext cx="3747965" cy="29983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69"/>
            <a:ext cx="9143999" cy="118196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26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4" y="-3980833"/>
            <a:ext cx="1182335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739"/>
            <a:ext cx="3227567" cy="1181596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264870"/>
            <a:ext cx="5318475" cy="673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3000" b="1" dirty="0">
                <a:solidFill>
                  <a:srgbClr val="FFFFFF"/>
                </a:solidFill>
              </a:rPr>
              <a:t>CS al minuto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43B4980-F739-6D8B-C6D6-B010EF26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381" y="1636069"/>
            <a:ext cx="3208273" cy="2881425"/>
          </a:xfrm>
          <a:prstGeom prst="rect">
            <a:avLst/>
          </a:prstGeom>
        </p:spPr>
      </p:pic>
      <p:pic>
        <p:nvPicPr>
          <p:cNvPr id="4" name="Picture 1" descr="markdown_files/figure-pptx/Cs-1.png">
            <a:extLst>
              <a:ext uri="{FF2B5EF4-FFF2-40B4-BE49-F238E27FC236}">
                <a16:creationId xmlns:a16="http://schemas.microsoft.com/office/drawing/2014/main" id="{4ACEE862-2295-6DB2-95DD-D78C51F8509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4785" y="1446466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455</Words>
  <Application>Microsoft Office PowerPoint</Application>
  <PresentationFormat>Presentazione su schermo (16:9)</PresentationFormat>
  <Paragraphs>43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(Corpo)</vt:lpstr>
      <vt:lpstr>Courier</vt:lpstr>
      <vt:lpstr>Office Theme</vt:lpstr>
      <vt:lpstr>Capellari Michele Fondamenti di Scienza dei Dati e Laboratorio</vt:lpstr>
      <vt:lpstr>LEAGUE OF LEGENDS</vt:lpstr>
      <vt:lpstr>Presentazione standard di PowerPoint</vt:lpstr>
      <vt:lpstr>CAMPIONI</vt:lpstr>
      <vt:lpstr>Le domande che mi sono posto sono per fare questa analisi sono:</vt:lpstr>
      <vt:lpstr>Presentazione standard di PowerPoint</vt:lpstr>
      <vt:lpstr>Win Rate</vt:lpstr>
      <vt:lpstr>Win Rate Campioni</vt:lpstr>
      <vt:lpstr>CS al minuto</vt:lpstr>
      <vt:lpstr>Kill Participation</vt:lpstr>
      <vt:lpstr>Andamento di una giornata</vt:lpstr>
      <vt:lpstr>Confronto Oro</vt:lpstr>
      <vt:lpstr>LP 1</vt:lpstr>
      <vt:lpstr>LP 2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Capellari Michele Fondamenti di Scienza dei Dati e Laboratorio</dc:title>
  <dc:creator/>
  <cp:keywords/>
  <cp:lastModifiedBy>Michele Capellari</cp:lastModifiedBy>
  <cp:revision>15</cp:revision>
  <dcterms:created xsi:type="dcterms:W3CDTF">2023-06-21T08:55:40Z</dcterms:created>
  <dcterms:modified xsi:type="dcterms:W3CDTF">2023-06-23T09:26:49Z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</vt:lpwstr>
  </property>
  <property fmtid="{D5CDD505-2E9C-101B-9397-08002B2CF9AE}" pid="3" name="output">
    <vt:lpwstr>powerpoint_presentation</vt:lpwstr>
  </property>
</Properties>
</file>